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269" r:id="rId3"/>
    <p:sldId id="260" r:id="rId4"/>
    <p:sldId id="297" r:id="rId5"/>
    <p:sldId id="270" r:id="rId6"/>
    <p:sldId id="294" r:id="rId7"/>
    <p:sldId id="298" r:id="rId8"/>
    <p:sldId id="299" r:id="rId9"/>
    <p:sldId id="275" r:id="rId10"/>
    <p:sldId id="285" r:id="rId11"/>
    <p:sldId id="292" r:id="rId12"/>
    <p:sldId id="300" r:id="rId13"/>
    <p:sldId id="278" r:id="rId14"/>
    <p:sldId id="277" r:id="rId15"/>
    <p:sldId id="276" r:id="rId16"/>
    <p:sldId id="274" r:id="rId17"/>
    <p:sldId id="273" r:id="rId18"/>
    <p:sldId id="293" r:id="rId19"/>
    <p:sldId id="296" r:id="rId20"/>
    <p:sldId id="291" r:id="rId21"/>
    <p:sldId id="295" r:id="rId22"/>
    <p:sldId id="25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220AB2-FCC4-4065-BABF-7905C0A1E1A2}" type="datetimeFigureOut">
              <a:rPr lang="en-IN" smtClean="0"/>
              <a:t>16-06-2025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529EF5-FD9F-4F5F-87BD-EE3AEB278E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2404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910A-D0E1-8877-6E48-6AE5711505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6D2F9D-802D-AEE9-E437-C5E641B35C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C950E-5D57-22AB-422B-41258DC75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6435-BC45-47E2-A7F0-38BA33C004B1}" type="datetimeFigureOut">
              <a:rPr lang="en-IN" smtClean="0"/>
              <a:t>16-06-2025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38C4B-A133-02B3-AFF3-A0DEF9604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7D4B4-BC77-E42B-3147-5C8B23112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B49ED-6C90-46B8-840C-7FE31C10DC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0342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B64CE-7561-B499-B355-72B91D129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84293B-B343-DA9D-D073-DDC6A9641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F0C34-AE72-5BF0-5F78-3077E6E6C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6435-BC45-47E2-A7F0-38BA33C004B1}" type="datetimeFigureOut">
              <a:rPr lang="en-IN" smtClean="0"/>
              <a:t>16-06-2025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0E1AB-CAAE-3CB9-4AF5-859FA923B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D9303-A23E-2D9E-D986-00ABE0D1E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B49ED-6C90-46B8-840C-7FE31C10DC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3892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51F3C6-E0F9-6B51-12AD-F09010599B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AA839C-8B23-06C3-9E94-B518DFDE1A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D9DAB-52F5-21E2-5771-1C3677841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6435-BC45-47E2-A7F0-38BA33C004B1}" type="datetimeFigureOut">
              <a:rPr lang="en-IN" smtClean="0"/>
              <a:t>16-06-2025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1727A-0483-AC67-289B-937D3E2A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E3CD7-EC5E-2A9B-B920-59B1C5BE9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B49ED-6C90-46B8-840C-7FE31C10DC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5718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07B55-2A1B-B179-175D-BDC0446BC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4CC8A-707C-E2F7-A77F-26568FBB4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E85BC-ACE4-58C1-0C61-FA602507A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6435-BC45-47E2-A7F0-38BA33C004B1}" type="datetimeFigureOut">
              <a:rPr lang="en-IN" smtClean="0"/>
              <a:t>16-06-2025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327D2-2967-B189-F6E3-637376408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32969-0822-44EC-1EFB-353B23585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B49ED-6C90-46B8-840C-7FE31C10DC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6739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707BF-7C15-41C3-A446-C8C0BAD44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303EBA-613A-544F-4AE5-086C99ECDF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7384D-C8F9-D7D4-33D3-89FC87475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6435-BC45-47E2-A7F0-38BA33C004B1}" type="datetimeFigureOut">
              <a:rPr lang="en-IN" smtClean="0"/>
              <a:t>16-06-2025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28BB4B-637E-6FAB-B04A-6843B8CA3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23876A-96A3-ECC2-2E9E-8432187B3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B49ED-6C90-46B8-840C-7FE31C10DC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3555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30472-A2E6-D207-ED87-57DE03A15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4A259-9A30-5E4E-7AA8-FDB71B043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ED7C07-C4C6-F9B1-F305-14F8CC8DE8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214925-0FC5-3886-0248-27BFD97D7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6435-BC45-47E2-A7F0-38BA33C004B1}" type="datetimeFigureOut">
              <a:rPr lang="en-IN" smtClean="0"/>
              <a:t>16-06-2025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BF3A63-13D8-32F4-3DE4-532C34646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D8688-C2EE-21EB-8EF0-B776DE413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B49ED-6C90-46B8-840C-7FE31C10DC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3820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C5171-2BC0-EC3E-4BA9-B21B06335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C0541-A3E6-DD48-5A0F-A6B29C65EB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E747DE-9A19-8E60-B50E-E70E977723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F0AA3C-94D6-28E2-1206-755ADCB66B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10B425-F641-B07C-6C88-A90154A882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659560-9D0A-D20B-DBD4-C6CA784D3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6435-BC45-47E2-A7F0-38BA33C004B1}" type="datetimeFigureOut">
              <a:rPr lang="en-IN" smtClean="0"/>
              <a:t>16-06-2025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407E41-5176-DF31-444A-AD7C1BDC2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AFDA23-75BF-15CF-D4FB-C2042EF7F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B49ED-6C90-46B8-840C-7FE31C10DC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781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A409B-310F-C156-0F34-809BAB140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1C63EC-F865-DCED-5980-53654AC77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6435-BC45-47E2-A7F0-38BA33C004B1}" type="datetimeFigureOut">
              <a:rPr lang="en-IN" smtClean="0"/>
              <a:t>16-06-2025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1800E6-6A51-B63A-F5A2-46C327C5B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3250B7-D91D-3B1A-6C12-1478592A0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B49ED-6C90-46B8-840C-7FE31C10DC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6170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9C3D5F-0DB9-C871-D6F3-FF83771C7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6435-BC45-47E2-A7F0-38BA33C004B1}" type="datetimeFigureOut">
              <a:rPr lang="en-IN" smtClean="0"/>
              <a:t>16-06-2025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AB1371-CDA9-C22C-31D2-8B6B206F3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90191-726D-7F59-BABB-CA127A513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B49ED-6C90-46B8-840C-7FE31C10DC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3745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BE6BA-BD38-D67F-448C-BD51994CF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97B8C-8528-C70B-0419-72447B644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4B02D-E68E-59A6-0A14-AFDA337F3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F2890C-BE17-8A57-6C39-2A53AD246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6435-BC45-47E2-A7F0-38BA33C004B1}" type="datetimeFigureOut">
              <a:rPr lang="en-IN" smtClean="0"/>
              <a:t>16-06-2025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EA3974-0443-F286-2D81-180939604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34BEF9-8E7C-2F53-0B56-69B263D2A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B49ED-6C90-46B8-840C-7FE31C10DC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7981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F1EFC-BCC8-DD6D-19AC-5BCEA560B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5C6E00-E7FB-880D-D493-A2D36EE149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56626D-B101-F55F-663F-3CE359687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59B900-49CC-7998-27DC-829673C9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6435-BC45-47E2-A7F0-38BA33C004B1}" type="datetimeFigureOut">
              <a:rPr lang="en-IN" smtClean="0"/>
              <a:t>16-06-2025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3F15AA-E9B5-0935-4D3A-F2AFD702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AA7D8C-ACD9-F064-11E6-2E739532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B49ED-6C90-46B8-840C-7FE31C10DC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6408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B8BE86-F615-0077-10CF-03404AE4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E511E-7D6F-07D0-C63E-3DD93B267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3DE0C-C1FE-AD07-EA4D-238F8E7C63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16435-BC45-47E2-A7F0-38BA33C004B1}" type="datetimeFigureOut">
              <a:rPr lang="en-IN" smtClean="0"/>
              <a:t>16-06-2025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7555B-B5E4-1DE9-CC72-9A907EA9A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83A09-30E3-EA5B-A6D3-77C4708518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BB49ED-6C90-46B8-840C-7FE31C10DC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998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How to improve energy efficiency using the smart facility for your business">
            <a:extLst>
              <a:ext uri="{FF2B5EF4-FFF2-40B4-BE49-F238E27FC236}">
                <a16:creationId xmlns:a16="http://schemas.microsoft.com/office/drawing/2014/main" id="{E7B8971B-3CCA-D4A7-3630-EF2CA1F90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2" t="5417" r="2689" b="17581"/>
          <a:stretch>
            <a:fillRect/>
          </a:stretch>
        </p:blipFill>
        <p:spPr bwMode="auto">
          <a:xfrm>
            <a:off x="173620" y="720986"/>
            <a:ext cx="11493661" cy="596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B042C7-5829-4ACF-272E-50794F874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8174" y="420044"/>
            <a:ext cx="7123186" cy="9526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804E58-8495-1207-AD02-1B745D2D4C8B}"/>
              </a:ext>
            </a:extLst>
          </p:cNvPr>
          <p:cNvSpPr txBox="1"/>
          <p:nvPr/>
        </p:nvSpPr>
        <p:spPr>
          <a:xfrm>
            <a:off x="3712571" y="1513940"/>
            <a:ext cx="8625147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40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</a:pPr>
            <a:r>
              <a:rPr lang="en-US" sz="3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INNO</a:t>
            </a:r>
            <a:r>
              <a:rPr lang="en-US" sz="3600" b="1" dirty="0">
                <a:latin typeface="Calibri"/>
                <a:ea typeface="Calibri"/>
                <a:cs typeface="Calibri"/>
                <a:sym typeface="Calibri"/>
              </a:rPr>
              <a:t>VATION. AUTO</a:t>
            </a:r>
            <a:r>
              <a:rPr lang="en-US" sz="3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MAT</a:t>
            </a:r>
            <a:r>
              <a:rPr lang="en-US" sz="3600" b="1" dirty="0">
                <a:latin typeface="Calibri"/>
                <a:ea typeface="Calibri"/>
                <a:cs typeface="Calibri"/>
                <a:sym typeface="Calibri"/>
              </a:rPr>
              <a:t>ION.ANALY</a:t>
            </a:r>
            <a:r>
              <a:rPr lang="en-US" sz="3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TICS</a:t>
            </a:r>
          </a:p>
          <a:p>
            <a:pPr marL="2540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</a:pPr>
            <a:r>
              <a:rPr lang="en-US" sz="36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		PROJECT ON </a:t>
            </a:r>
          </a:p>
          <a:p>
            <a:pPr marL="2540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</a:pPr>
            <a:r>
              <a:rPr lang="en-US" sz="3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		     MY SQL</a:t>
            </a:r>
          </a:p>
          <a:p>
            <a:pPr marL="2540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</a:pPr>
            <a:endParaRPr lang="en-IN" sz="3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nergy Conservation | Initiatives | UPSC">
            <a:extLst>
              <a:ext uri="{FF2B5EF4-FFF2-40B4-BE49-F238E27FC236}">
                <a16:creationId xmlns:a16="http://schemas.microsoft.com/office/drawing/2014/main" id="{52393D97-6A93-0981-9C95-CD3E774CD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590" y="0"/>
            <a:ext cx="12323179" cy="68580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A3D82AA-9912-8DA1-43A5-29267915D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676" y="4670859"/>
            <a:ext cx="5532324" cy="20441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73D3D4-B1F8-3380-EC3D-9C3F0969D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0" y="1735874"/>
            <a:ext cx="6397564" cy="14529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B7FD9C-A234-96CC-59A3-CBC3B8EED546}"/>
              </a:ext>
            </a:extLst>
          </p:cNvPr>
          <p:cNvSpPr txBox="1"/>
          <p:nvPr/>
        </p:nvSpPr>
        <p:spPr>
          <a:xfrm>
            <a:off x="209550" y="527439"/>
            <a:ext cx="107823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4. Which energy types contribute most to emissions across all countries?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144B9B-8B88-CE83-645A-CE3AF3A7CA2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596283" y="142957"/>
            <a:ext cx="2442945" cy="44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91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Free Fields Meadow photo and picture">
            <a:extLst>
              <a:ext uri="{FF2B5EF4-FFF2-40B4-BE49-F238E27FC236}">
                <a16:creationId xmlns:a16="http://schemas.microsoft.com/office/drawing/2014/main" id="{C210DFF5-4A37-47FE-296B-C84995737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5C24817-38F4-EED7-E317-F2B0235CE4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596283" y="142957"/>
            <a:ext cx="2442945" cy="4469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DCF099-257C-FDCD-08F0-44DE931E52D3}"/>
              </a:ext>
            </a:extLst>
          </p:cNvPr>
          <p:cNvSpPr txBox="1"/>
          <p:nvPr/>
        </p:nvSpPr>
        <p:spPr>
          <a:xfrm>
            <a:off x="233464" y="660862"/>
            <a:ext cx="116537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5. What is the average energy production for each energy type across all years?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50F313-722B-79CC-F65E-C4C354072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464" y="1756691"/>
            <a:ext cx="5830529" cy="17435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EE92FA-EBF8-EDD6-599B-E52FFDCA3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9017" y="4556863"/>
            <a:ext cx="4694531" cy="215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56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AF372-AE1C-CF11-B188-BF066CD4A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B6C5A99-ACE8-F75B-78CD-31C865EAA2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952" y="0"/>
            <a:ext cx="12196558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23BF103-1BBD-1A63-5B1E-E743837888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596283" y="142957"/>
            <a:ext cx="2442945" cy="4469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E40001-6F8A-6C3D-4622-51224413C778}"/>
              </a:ext>
            </a:extLst>
          </p:cNvPr>
          <p:cNvSpPr txBox="1"/>
          <p:nvPr/>
        </p:nvSpPr>
        <p:spPr>
          <a:xfrm>
            <a:off x="310694" y="589935"/>
            <a:ext cx="105070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6. Top 5 countries with the highest energy production in the latest year</a:t>
            </a:r>
            <a:endParaRPr lang="en-IN" sz="2800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B56F21-4D69-7128-9C02-BF6FF8CB4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311" y="1766898"/>
            <a:ext cx="5496231" cy="21758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188124-E1D5-86FB-769F-BDDAD7452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1948" y="4788310"/>
            <a:ext cx="3947280" cy="192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79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5DB22D-B0CA-A0BD-0C94-A523166231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95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EE5365-2D2B-3BB7-9A50-517B09D5E47C}"/>
              </a:ext>
            </a:extLst>
          </p:cNvPr>
          <p:cNvSpPr txBox="1"/>
          <p:nvPr/>
        </p:nvSpPr>
        <p:spPr>
          <a:xfrm>
            <a:off x="499270" y="719268"/>
            <a:ext cx="106013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7.What is the trend in GDP for each country over the given years?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A640D3-3928-BC5B-AA95-F602A06B5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425" y="3924067"/>
            <a:ext cx="3423803" cy="267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C5F793-2F2B-0C7E-D7BB-2D1BA93819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0882"/>
          <a:stretch/>
        </p:blipFill>
        <p:spPr>
          <a:xfrm>
            <a:off x="312516" y="1731492"/>
            <a:ext cx="3610556" cy="27028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FAA3409-8DA3-C1D4-78D3-FC8FF55AEE4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596283" y="142957"/>
            <a:ext cx="2442945" cy="44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51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is aims to cut energy consumption by half during building design and  construction">
            <a:extLst>
              <a:ext uri="{FF2B5EF4-FFF2-40B4-BE49-F238E27FC236}">
                <a16:creationId xmlns:a16="http://schemas.microsoft.com/office/drawing/2014/main" id="{DC60A7C3-3959-C8AF-8959-41260A464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939FB5-448C-9330-D140-6A573998E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842" y="1215126"/>
            <a:ext cx="5496232" cy="18393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226002-75ED-F1B8-0493-3AD04E4B9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4815" y="4342249"/>
            <a:ext cx="3991897" cy="20598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54B418-9C33-AE02-EAE3-2F95318FB1B3}"/>
              </a:ext>
            </a:extLst>
          </p:cNvPr>
          <p:cNvSpPr txBox="1"/>
          <p:nvPr/>
        </p:nvSpPr>
        <p:spPr>
          <a:xfrm>
            <a:off x="238125" y="546104"/>
            <a:ext cx="117157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 8.  Which 5 countries have the lowest total energy production in the latest year?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C83259-5CBD-F875-B5AD-BAF72A70B78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596283" y="142957"/>
            <a:ext cx="2442945" cy="44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18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inistry of Coal, Government of India">
            <a:extLst>
              <a:ext uri="{FF2B5EF4-FFF2-40B4-BE49-F238E27FC236}">
                <a16:creationId xmlns:a16="http://schemas.microsoft.com/office/drawing/2014/main" id="{774A2548-BF5B-3362-3E94-68AA36062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" y="1"/>
            <a:ext cx="121825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6F339E-74D1-098F-672B-08E379DEF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079" y="4306404"/>
            <a:ext cx="5127150" cy="21298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0805A0-6AB4-6CB3-3D59-CAB536FCB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793" y="1485615"/>
            <a:ext cx="6096000" cy="20182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AACDAF-A157-0CBA-9E08-C6C557AF293B}"/>
              </a:ext>
            </a:extLst>
          </p:cNvPr>
          <p:cNvSpPr txBox="1"/>
          <p:nvPr/>
        </p:nvSpPr>
        <p:spPr>
          <a:xfrm>
            <a:off x="152771" y="337232"/>
            <a:ext cx="950226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9.Which energy types are used by the most number of countries in the latest year?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226DD6-B460-4281-53FB-CBBCB0AEB8E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151411" y="142956"/>
            <a:ext cx="2887818" cy="5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87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ndia to revise GDP base year from 2011-12 to 2022-23 - The Economic Times">
            <a:extLst>
              <a:ext uri="{FF2B5EF4-FFF2-40B4-BE49-F238E27FC236}">
                <a16:creationId xmlns:a16="http://schemas.microsoft.com/office/drawing/2014/main" id="{957CFD93-9DD5-2680-CCE7-E74655C8D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E23BEF-D10B-5C61-6C72-B15AC375C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72" y="851545"/>
            <a:ext cx="6253316" cy="16587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4EE27F-C3D6-1DDB-461B-6E9BA80D6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4577" y="4614784"/>
            <a:ext cx="3234813" cy="12223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1323E0-010A-0091-02EC-3B1201A37DE0}"/>
              </a:ext>
            </a:extLst>
          </p:cNvPr>
          <p:cNvSpPr txBox="1"/>
          <p:nvPr/>
        </p:nvSpPr>
        <p:spPr>
          <a:xfrm>
            <a:off x="152772" y="164163"/>
            <a:ext cx="108244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10.How many countries reported GDP data in the latest year?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D32FEE-932C-FBFE-B788-B4AB236ACBD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596283" y="142957"/>
            <a:ext cx="2442945" cy="44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62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49D0A1-C268-0CF0-5F9A-C5AA5B61FC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570"/>
            <a:ext cx="12192000" cy="68544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19F51D-6E4D-8AE7-47F4-FF02FF730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39" y="1348321"/>
            <a:ext cx="4375355" cy="2726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3FE874-57AF-CD2A-D751-A543CE85D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4438" y="4614428"/>
            <a:ext cx="4088984" cy="21006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61709F-B2FC-C381-CD1C-02C662058861}"/>
              </a:ext>
            </a:extLst>
          </p:cNvPr>
          <p:cNvSpPr txBox="1"/>
          <p:nvPr/>
        </p:nvSpPr>
        <p:spPr>
          <a:xfrm>
            <a:off x="285749" y="484029"/>
            <a:ext cx="109006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11.How have global emissions changed year over year?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6E5A75-AD57-DA01-B9DA-4D03466B705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596283" y="142957"/>
            <a:ext cx="2442945" cy="44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41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redict Electricity Consumption Using Time Series Analysis - KDnuggets">
            <a:extLst>
              <a:ext uri="{FF2B5EF4-FFF2-40B4-BE49-F238E27FC236}">
                <a16:creationId xmlns:a16="http://schemas.microsoft.com/office/drawing/2014/main" id="{159439FD-2083-878F-0AC7-E671B64A9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BE009C-72BB-29A2-D5E9-3F56B086B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45" y="1590464"/>
            <a:ext cx="5889523" cy="28569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53F7C7-45E2-175F-F036-4D8F50489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448" y="4320140"/>
            <a:ext cx="3019780" cy="22675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586E87-2F50-3819-D13A-B71642AEC11D}"/>
              </a:ext>
            </a:extLst>
          </p:cNvPr>
          <p:cNvSpPr txBox="1"/>
          <p:nvPr/>
        </p:nvSpPr>
        <p:spPr>
          <a:xfrm>
            <a:off x="329276" y="493400"/>
            <a:ext cx="108966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12. Has energy consumption increased or decreased over the years for major economies?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F483261-B4C1-5EB5-B696-02C977AC0DD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596283" y="142957"/>
            <a:ext cx="2442945" cy="44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75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nergy Services - QPG Energy">
            <a:extLst>
              <a:ext uri="{FF2B5EF4-FFF2-40B4-BE49-F238E27FC236}">
                <a16:creationId xmlns:a16="http://schemas.microsoft.com/office/drawing/2014/main" id="{55782D4D-D869-96C1-88D8-02017EF36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106"/>
            <a:ext cx="12192000" cy="668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878D46-ACF5-779F-7ACB-780D2577D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" y="864550"/>
            <a:ext cx="5127751" cy="18397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E8FBB1-F32D-C6ED-1135-19FC63A11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9482" y="3717963"/>
            <a:ext cx="3687700" cy="24183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5AC300-33E3-B5F5-48AF-4BA6BDD077E3}"/>
              </a:ext>
            </a:extLst>
          </p:cNvPr>
          <p:cNvSpPr txBox="1"/>
          <p:nvPr/>
        </p:nvSpPr>
        <p:spPr>
          <a:xfrm>
            <a:off x="200025" y="214718"/>
            <a:ext cx="87571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13. What is the global GDP trend over the years?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3CA97B-3487-7511-E21A-E62A212A510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596283" y="142957"/>
            <a:ext cx="2442945" cy="44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26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08C5F3-8875-FC66-EE03-B25BF4605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23" y="266475"/>
            <a:ext cx="11619677" cy="6591525"/>
          </a:xfrm>
          <a:prstGeom prst="rect">
            <a:avLst/>
          </a:prstGeom>
        </p:spPr>
      </p:pic>
      <p:sp>
        <p:nvSpPr>
          <p:cNvPr id="6" name="Google Shape;99;p1">
            <a:extLst>
              <a:ext uri="{FF2B5EF4-FFF2-40B4-BE49-F238E27FC236}">
                <a16:creationId xmlns:a16="http://schemas.microsoft.com/office/drawing/2014/main" id="{40C67BF3-4456-C7C8-46B7-213F8F899E70}"/>
              </a:ext>
            </a:extLst>
          </p:cNvPr>
          <p:cNvSpPr txBox="1"/>
          <p:nvPr/>
        </p:nvSpPr>
        <p:spPr>
          <a:xfrm>
            <a:off x="252153" y="846505"/>
            <a:ext cx="8596874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rtl="0">
              <a:buNone/>
            </a:pPr>
            <a:r>
              <a:rPr lang="en-IN" sz="32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WORLD WIDE ENERGY CONSUMPTION</a:t>
            </a:r>
            <a:endParaRPr lang="en-IN" sz="3200" b="1" dirty="0">
              <a:solidFill>
                <a:srgbClr val="FF0000"/>
              </a:solidFill>
              <a:effectLst/>
            </a:endParaRPr>
          </a:p>
          <a:p>
            <a:pPr>
              <a:buNone/>
            </a:pPr>
            <a:br>
              <a:rPr lang="en-IN" sz="2800" dirty="0"/>
            </a:b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75160F-2B3E-AC8D-3A75-FDF76384DE33}"/>
              </a:ext>
            </a:extLst>
          </p:cNvPr>
          <p:cNvSpPr txBox="1"/>
          <p:nvPr/>
        </p:nvSpPr>
        <p:spPr>
          <a:xfrm>
            <a:off x="1364290" y="2133411"/>
            <a:ext cx="5963199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n-IN" sz="2800" dirty="0"/>
              <a:t>BY: Mohammed Shoaib khan</a:t>
            </a:r>
          </a:p>
          <a:p>
            <a:pPr algn="just">
              <a:spcAft>
                <a:spcPts val="1200"/>
              </a:spcAft>
            </a:pPr>
            <a:r>
              <a:rPr lang="en-IN" sz="2800" dirty="0"/>
              <a:t>      Islavath Gowtham</a:t>
            </a:r>
          </a:p>
          <a:p>
            <a:pPr algn="just">
              <a:spcAft>
                <a:spcPts val="1200"/>
              </a:spcAft>
            </a:pPr>
            <a:r>
              <a:rPr lang="en-IN" sz="2800" dirty="0"/>
              <a:t>      Rohitha Induri</a:t>
            </a:r>
          </a:p>
          <a:p>
            <a:pPr algn="just" rtl="0">
              <a:spcAft>
                <a:spcPts val="1200"/>
              </a:spcAft>
            </a:pPr>
            <a:endParaRPr lang="en-IN" sz="240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BC9D68-ADBF-4149-524C-FE63392DB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027" y="266475"/>
            <a:ext cx="2975957" cy="39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07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270+ Globe Image | Download Free Pictures &amp; Stock Photos On Unsplash">
            <a:extLst>
              <a:ext uri="{FF2B5EF4-FFF2-40B4-BE49-F238E27FC236}">
                <a16:creationId xmlns:a16="http://schemas.microsoft.com/office/drawing/2014/main" id="{C85C8994-E444-6DA3-61E9-01E812880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F803A1-A27F-A7D0-0D43-6A3C71DF1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938" y="4488806"/>
            <a:ext cx="3732221" cy="22262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CD503D-E78F-CD11-79FB-A63478EC4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60" y="828022"/>
            <a:ext cx="5777522" cy="18188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D4B201-0BF8-21CD-12C9-69F84E679FA4}"/>
              </a:ext>
            </a:extLst>
          </p:cNvPr>
          <p:cNvSpPr txBox="1"/>
          <p:nvPr/>
        </p:nvSpPr>
        <p:spPr>
          <a:xfrm>
            <a:off x="222160" y="121738"/>
            <a:ext cx="8375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14. How has global population changed over time?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048F11-9E6A-9A91-F278-56C31D2271C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596283" y="142957"/>
            <a:ext cx="2442945" cy="44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24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0752C6D4-6C57-4F7A-2FF8-403CF65EE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26481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38" name="Picture 14" descr="Free energy rethinking energy transition illustration">
            <a:extLst>
              <a:ext uri="{FF2B5EF4-FFF2-40B4-BE49-F238E27FC236}">
                <a16:creationId xmlns:a16="http://schemas.microsoft.com/office/drawing/2014/main" id="{952C3634-327D-CDBE-D3E5-978B402D5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3B7443C-CBF0-2D49-F635-07EA7DDFFA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596283" y="142957"/>
            <a:ext cx="2442945" cy="4469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5878D8-CD7A-9CA5-39F7-ABEF363654A6}"/>
              </a:ext>
            </a:extLst>
          </p:cNvPr>
          <p:cNvSpPr txBox="1"/>
          <p:nvPr/>
        </p:nvSpPr>
        <p:spPr>
          <a:xfrm>
            <a:off x="264816" y="1646476"/>
            <a:ext cx="818109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1.The project helped me to understand how energy use is linked with</a:t>
            </a:r>
          </a:p>
          <a:p>
            <a:r>
              <a:rPr lang="en-IN" sz="2000" b="1" dirty="0">
                <a:solidFill>
                  <a:schemeClr val="bg1"/>
                </a:solidFill>
              </a:rPr>
              <a:t>population of economy</a:t>
            </a:r>
          </a:p>
          <a:p>
            <a:endParaRPr lang="en-IN" sz="2000" b="1" dirty="0">
              <a:solidFill>
                <a:schemeClr val="bg1"/>
              </a:solidFill>
            </a:endParaRPr>
          </a:p>
          <a:p>
            <a:r>
              <a:rPr lang="en-IN" sz="2000" b="1" dirty="0">
                <a:solidFill>
                  <a:schemeClr val="bg1"/>
                </a:solidFill>
              </a:rPr>
              <a:t>2.SQL enabled comprehensive analysis of global datasets. </a:t>
            </a:r>
          </a:p>
          <a:p>
            <a:endParaRPr lang="en-IN" sz="2000" b="1" dirty="0">
              <a:solidFill>
                <a:schemeClr val="bg1"/>
              </a:solidFill>
            </a:endParaRPr>
          </a:p>
          <a:p>
            <a:r>
              <a:rPr lang="en-IN" sz="2000" b="1" dirty="0">
                <a:solidFill>
                  <a:schemeClr val="bg1"/>
                </a:solidFill>
              </a:rPr>
              <a:t>3. Uncovered valuable insights: top energy users, GDP-emission trends, per capita consumption.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28D562-9B96-6317-F8DC-FC40ED724BC2}"/>
              </a:ext>
            </a:extLst>
          </p:cNvPr>
          <p:cNvSpPr txBox="1"/>
          <p:nvPr/>
        </p:nvSpPr>
        <p:spPr>
          <a:xfrm>
            <a:off x="452284" y="405269"/>
            <a:ext cx="61746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rgbClr val="C00000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919020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/>
          <p:cNvSpPr txBox="1"/>
          <p:nvPr/>
        </p:nvSpPr>
        <p:spPr>
          <a:xfrm>
            <a:off x="1244600" y="2997200"/>
            <a:ext cx="366183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Libre Baskerville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42" name="Picture 2" descr="Free ai generated handshake conclusion of contract illustration">
            <a:extLst>
              <a:ext uri="{FF2B5EF4-FFF2-40B4-BE49-F238E27FC236}">
                <a16:creationId xmlns:a16="http://schemas.microsoft.com/office/drawing/2014/main" id="{D571C02A-E55B-F0CC-6C5B-F27B97A11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D32B3D-CE20-A16B-7ABE-DA388CBE0B50}"/>
              </a:ext>
            </a:extLst>
          </p:cNvPr>
          <p:cNvSpPr txBox="1"/>
          <p:nvPr/>
        </p:nvSpPr>
        <p:spPr>
          <a:xfrm>
            <a:off x="3937819" y="3316589"/>
            <a:ext cx="65481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Libre Baskerville"/>
              <a:buNone/>
            </a:pPr>
            <a:r>
              <a:rPr lang="en-IN" sz="4800" b="0" i="0" u="none" strike="noStrike" cap="none" dirty="0">
                <a:solidFill>
                  <a:schemeClr val="bg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</a:t>
            </a:r>
            <a:endParaRPr lang="en-IN" sz="48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D41F2A-D8E9-C10B-CC8D-AA3E38B009B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485239" y="142957"/>
            <a:ext cx="3553989" cy="83099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nergy-Saving Solutions for Your Home or Business in Langley - BPM Electric">
            <a:extLst>
              <a:ext uri="{FF2B5EF4-FFF2-40B4-BE49-F238E27FC236}">
                <a16:creationId xmlns:a16="http://schemas.microsoft.com/office/drawing/2014/main" id="{13BC6316-5718-727B-2D69-B21CC90BA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AE640B-C38C-5C95-8468-094F9EBBB154}"/>
              </a:ext>
            </a:extLst>
          </p:cNvPr>
          <p:cNvSpPr txBox="1"/>
          <p:nvPr/>
        </p:nvSpPr>
        <p:spPr>
          <a:xfrm>
            <a:off x="23333" y="366623"/>
            <a:ext cx="11759251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endParaRPr lang="en-GB" sz="2800" dirty="0">
              <a:solidFill>
                <a:schemeClr val="bg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GB" sz="2800" dirty="0">
                <a:solidFill>
                  <a:schemeClr val="bg1"/>
                </a:solidFill>
              </a:rPr>
              <a:t>The project aims to study energy data from different countries to see how energy is used, how much pollution is created, and how it relates to population and economy.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GB" sz="2800" dirty="0">
              <a:solidFill>
                <a:schemeClr val="bg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GB" sz="2800" dirty="0">
                <a:solidFill>
                  <a:schemeClr val="bg1"/>
                </a:solidFill>
              </a:rPr>
              <a:t>This helps in finding trends and making better plans for saving energy and protecting the environment.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GB" sz="2800" dirty="0">
              <a:solidFill>
                <a:schemeClr val="bg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GB" sz="2800" dirty="0">
              <a:solidFill>
                <a:schemeClr val="bg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GB" sz="2800" dirty="0">
              <a:solidFill>
                <a:schemeClr val="bg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GB" sz="2800" dirty="0">
              <a:solidFill>
                <a:schemeClr val="bg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GB" sz="2800" dirty="0">
              <a:solidFill>
                <a:schemeClr val="bg1"/>
              </a:solidFill>
            </a:endParaRPr>
          </a:p>
          <a:p>
            <a:pPr algn="just"/>
            <a:endParaRPr lang="en-GB" sz="2800" dirty="0">
              <a:solidFill>
                <a:schemeClr val="bg1"/>
              </a:solidFill>
            </a:endParaRPr>
          </a:p>
          <a:p>
            <a:pPr algn="just"/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FEA944-1B4A-D46F-FF86-5A7FE8793632}"/>
              </a:ext>
            </a:extLst>
          </p:cNvPr>
          <p:cNvSpPr txBox="1"/>
          <p:nvPr/>
        </p:nvSpPr>
        <p:spPr>
          <a:xfrm>
            <a:off x="279976" y="142957"/>
            <a:ext cx="56229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40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</a:pPr>
            <a:r>
              <a:rPr lang="en-IN" sz="4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Objective of the Project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5037E3-2CCF-7860-2527-CCB0CD8159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596283" y="142957"/>
            <a:ext cx="2442945" cy="44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60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The Importance of Energy Conservation | Woodyfuel ™">
            <a:extLst>
              <a:ext uri="{FF2B5EF4-FFF2-40B4-BE49-F238E27FC236}">
                <a16:creationId xmlns:a16="http://schemas.microsoft.com/office/drawing/2014/main" id="{F1ED2FD6-B945-6FBC-1F38-3770F4C9A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E12DEB-0500-7886-3831-D55CA1329591}"/>
              </a:ext>
            </a:extLst>
          </p:cNvPr>
          <p:cNvSpPr txBox="1"/>
          <p:nvPr/>
        </p:nvSpPr>
        <p:spPr>
          <a:xfrm>
            <a:off x="331013" y="142957"/>
            <a:ext cx="60973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40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</a:pPr>
            <a:r>
              <a:rPr lang="en-IN" sz="4000" b="1" dirty="0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ER Diagram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8242DB-F2B3-F3BB-02E9-8F64E7B41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65" y="-4713131"/>
            <a:ext cx="10527070" cy="147378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332577-7C86-804A-1E1F-BAA57286B6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749055" y="0"/>
            <a:ext cx="2442945" cy="44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690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7BAF2B-34C4-A656-6707-10A21D5CE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27" y="4110741"/>
            <a:ext cx="2342675" cy="24376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ACEC60-D8A0-50B4-B3F6-536953749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258" y="4110740"/>
            <a:ext cx="6268758" cy="2437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4BF4BC-9DBA-D11C-07AD-BE84D91C7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318" y="1169439"/>
            <a:ext cx="2128984" cy="22595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D5AE43-8A8A-532F-33EA-8E3270214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2097" y="1174153"/>
            <a:ext cx="3925810" cy="23250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0A948B-70B7-A247-BC4F-1141A8591076}"/>
              </a:ext>
            </a:extLst>
          </p:cNvPr>
          <p:cNvSpPr txBox="1"/>
          <p:nvPr/>
        </p:nvSpPr>
        <p:spPr>
          <a:xfrm>
            <a:off x="32539" y="3712917"/>
            <a:ext cx="2579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1200"/>
              </a:spcBef>
              <a:spcAft>
                <a:spcPts val="1200"/>
              </a:spcAft>
            </a:pPr>
            <a:r>
              <a:rPr lang="en-IN" b="1" dirty="0">
                <a:latin typeface="Arial" panose="020B0604020202020204" pitchFamily="34" charset="0"/>
              </a:rPr>
              <a:t>Country(central table)</a:t>
            </a:r>
            <a:endParaRPr lang="en-IN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662A76-4794-71EB-3850-7C4996213508}"/>
              </a:ext>
            </a:extLst>
          </p:cNvPr>
          <p:cNvSpPr txBox="1"/>
          <p:nvPr/>
        </p:nvSpPr>
        <p:spPr>
          <a:xfrm>
            <a:off x="4499744" y="3707342"/>
            <a:ext cx="2534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Arial" panose="020B0604020202020204" pitchFamily="34" charset="0"/>
              </a:rPr>
              <a:t>Per capita emission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203198-F28D-0ACB-81F0-5AFB4D77FB97}"/>
              </a:ext>
            </a:extLst>
          </p:cNvPr>
          <p:cNvSpPr txBox="1"/>
          <p:nvPr/>
        </p:nvSpPr>
        <p:spPr>
          <a:xfrm>
            <a:off x="935034" y="651767"/>
            <a:ext cx="1628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</a:rPr>
              <a:t>Population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B70AFD-3E41-B585-5E05-B7D6170D8C61}"/>
              </a:ext>
            </a:extLst>
          </p:cNvPr>
          <p:cNvSpPr txBox="1"/>
          <p:nvPr/>
        </p:nvSpPr>
        <p:spPr>
          <a:xfrm>
            <a:off x="8901169" y="775384"/>
            <a:ext cx="2795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Arial" panose="020B0604020202020204" pitchFamily="34" charset="0"/>
              </a:rPr>
              <a:t>Production</a:t>
            </a: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346A92-D925-F459-2992-F86CCABBEA65}"/>
              </a:ext>
            </a:extLst>
          </p:cNvPr>
          <p:cNvSpPr txBox="1"/>
          <p:nvPr/>
        </p:nvSpPr>
        <p:spPr>
          <a:xfrm>
            <a:off x="1289964" y="42344"/>
            <a:ext cx="8040484" cy="968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40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</a:pPr>
            <a:r>
              <a:rPr lang="en-US" sz="3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IN" sz="3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BOUT TABLE</a:t>
            </a:r>
          </a:p>
          <a:p>
            <a:pPr marL="2540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</a:pPr>
            <a:endParaRPr lang="en-IN" sz="24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3873C9-75D6-4530-06CD-8EF13792001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490829" y="97780"/>
            <a:ext cx="2596997" cy="5137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B16B7E-49F3-FD2C-D16B-F9190F70D5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8862" y="4110740"/>
            <a:ext cx="2890186" cy="25097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7B44DA-1DE5-3202-BB06-981BAC808F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8474" y="1174153"/>
            <a:ext cx="3127142" cy="23250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D96552-F24C-3685-6F57-E3B49F656A86}"/>
              </a:ext>
            </a:extLst>
          </p:cNvPr>
          <p:cNvSpPr txBox="1"/>
          <p:nvPr/>
        </p:nvSpPr>
        <p:spPr>
          <a:xfrm>
            <a:off x="9692956" y="3766898"/>
            <a:ext cx="20033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Arial" panose="020B0604020202020204" pitchFamily="34" charset="0"/>
              </a:rPr>
              <a:t>GDP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44757C-96AE-7065-1992-AF5CE70AE76A}"/>
              </a:ext>
            </a:extLst>
          </p:cNvPr>
          <p:cNvSpPr txBox="1"/>
          <p:nvPr/>
        </p:nvSpPr>
        <p:spPr>
          <a:xfrm>
            <a:off x="4332163" y="785532"/>
            <a:ext cx="2603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Arial" panose="020B0604020202020204" pitchFamily="34" charset="0"/>
              </a:rPr>
              <a:t>Consumption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5113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en Practical Tips for Reducing Electricity Usage in Your Home or Business">
            <a:extLst>
              <a:ext uri="{FF2B5EF4-FFF2-40B4-BE49-F238E27FC236}">
                <a16:creationId xmlns:a16="http://schemas.microsoft.com/office/drawing/2014/main" id="{AF40C2D5-38E3-3484-7975-DABF5C2D5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696831-5955-BE34-976B-BB30256C28AE}"/>
              </a:ext>
            </a:extLst>
          </p:cNvPr>
          <p:cNvSpPr txBox="1"/>
          <p:nvPr/>
        </p:nvSpPr>
        <p:spPr>
          <a:xfrm>
            <a:off x="205523" y="1408853"/>
            <a:ext cx="538504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400" dirty="0">
                <a:solidFill>
                  <a:schemeClr val="bg1"/>
                </a:solidFill>
              </a:rPr>
              <a:t>Different countries use and produce energy in different ways, which affects pollution and the economy. There was no single system to compare these factors easily.</a:t>
            </a:r>
          </a:p>
          <a:p>
            <a:pPr algn="just"/>
            <a:endParaRPr lang="en-GB" sz="2400" dirty="0">
              <a:solidFill>
                <a:schemeClr val="bg1"/>
              </a:solidFill>
            </a:endParaRPr>
          </a:p>
          <a:p>
            <a:pPr algn="just"/>
            <a:r>
              <a:rPr lang="en-GB" sz="2400" dirty="0">
                <a:solidFill>
                  <a:schemeClr val="bg1"/>
                </a:solidFill>
              </a:rPr>
              <a:t> Our project solves this by creating a MySQL database to study and compare how countries use energy, how much they pollute, and how it connects to population and GDP.</a:t>
            </a:r>
          </a:p>
          <a:p>
            <a:pPr algn="just"/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70EA6F-0EFE-8D0C-89F1-4C9AD1011568}"/>
              </a:ext>
            </a:extLst>
          </p:cNvPr>
          <p:cNvSpPr txBox="1"/>
          <p:nvPr/>
        </p:nvSpPr>
        <p:spPr>
          <a:xfrm>
            <a:off x="0" y="177448"/>
            <a:ext cx="7925280" cy="1494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400">
              <a:lnSpc>
                <a:spcPct val="90000"/>
              </a:lnSpc>
              <a:spcBef>
                <a:spcPts val="1000"/>
              </a:spcBef>
              <a:buSzPts val="2400"/>
            </a:pPr>
            <a:r>
              <a:rPr lang="en-GB" sz="4600" b="1" dirty="0">
                <a:solidFill>
                  <a:srgbClr val="FF0000"/>
                </a:solidFill>
              </a:rPr>
              <a:t>Problem Statement :</a:t>
            </a:r>
          </a:p>
          <a:p>
            <a:pPr marL="2540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</a:pPr>
            <a:endParaRPr lang="en-GB" sz="4600" b="1" dirty="0">
              <a:solidFill>
                <a:srgbClr val="FF000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CF4B88-B598-3545-C56F-A2BA46528D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596283" y="142956"/>
            <a:ext cx="2442945" cy="52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97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AE6B6-1CFB-E48E-1293-9A540CD29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24A4646-65A2-F925-06F0-213B80407B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7925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712FB0-EF4C-A3E6-3EC4-16A79B4AA9F7}"/>
              </a:ext>
            </a:extLst>
          </p:cNvPr>
          <p:cNvSpPr txBox="1"/>
          <p:nvPr/>
        </p:nvSpPr>
        <p:spPr>
          <a:xfrm>
            <a:off x="0" y="589935"/>
            <a:ext cx="115031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 1. What is the total emission per country for the most recent year available?</a:t>
            </a:r>
          </a:p>
          <a:p>
            <a:endParaRPr lang="en-IN" sz="28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4863B9-91DF-EB1F-93AE-D575AAF553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596283" y="142957"/>
            <a:ext cx="2442945" cy="4469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9E7822-030F-BB84-1DAF-FCBA8C94B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86" y="1687815"/>
            <a:ext cx="4975123" cy="17084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D04EA8-34ED-F0B4-B651-68B9534D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8697" y="4644168"/>
            <a:ext cx="2939845" cy="214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04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638BF-72BF-942D-757B-2D6C49526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963EBDA-A3BD-E7B3-186C-7418419797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9D28676-5347-EC48-B733-10BBD25FDE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596283" y="142957"/>
            <a:ext cx="2442945" cy="4469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79592C-21BA-F7C8-3D42-E7ED742A4838}"/>
              </a:ext>
            </a:extLst>
          </p:cNvPr>
          <p:cNvSpPr txBox="1"/>
          <p:nvPr/>
        </p:nvSpPr>
        <p:spPr>
          <a:xfrm>
            <a:off x="240679" y="589935"/>
            <a:ext cx="97277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2.What are the top 5 countries by GDP in the most recent year?</a:t>
            </a:r>
            <a:endParaRPr lang="en-IN" sz="28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1D6A30-C8C7-0062-2124-B45A1A727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961" y="1533249"/>
            <a:ext cx="5220929" cy="20663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F468B4-33C3-8B96-4CC8-811BA0E2CF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8026" y="4719484"/>
            <a:ext cx="3131202" cy="206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90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ree Wind Power Plant Windmill photo and picture">
            <a:extLst>
              <a:ext uri="{FF2B5EF4-FFF2-40B4-BE49-F238E27FC236}">
                <a16:creationId xmlns:a16="http://schemas.microsoft.com/office/drawing/2014/main" id="{319A5BF5-D4E8-30F8-7B78-7B5C45786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1B8509-C184-2040-0799-B83EFC75D4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596283" y="142957"/>
            <a:ext cx="2442945" cy="4469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D9E5F4-A7F2-29B8-C206-56550F7877A3}"/>
              </a:ext>
            </a:extLst>
          </p:cNvPr>
          <p:cNvSpPr txBox="1"/>
          <p:nvPr/>
        </p:nvSpPr>
        <p:spPr>
          <a:xfrm>
            <a:off x="0" y="584598"/>
            <a:ext cx="113660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3.Compare energy Products and consumption by Country and Year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4F68AE-0978-9F07-69A3-6D24F8FFB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142" y="1406396"/>
            <a:ext cx="6862916" cy="16219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5FC20E-E0EC-6F25-4079-0DB852F9AF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058" y="4739148"/>
            <a:ext cx="5028828" cy="204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56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107</TotalTime>
  <Words>410</Words>
  <Application>Microsoft Office PowerPoint</Application>
  <PresentationFormat>Widescreen</PresentationFormat>
  <Paragraphs>52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Libre Baskerville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Mohammed Shoaib Khan</dc:creator>
  <cp:lastModifiedBy>Mohammed Shoaib Khan</cp:lastModifiedBy>
  <cp:revision>35</cp:revision>
  <dcterms:created xsi:type="dcterms:W3CDTF">2025-06-16T15:32:16Z</dcterms:created>
  <dcterms:modified xsi:type="dcterms:W3CDTF">2025-06-16T17:33:53Z</dcterms:modified>
</cp:coreProperties>
</file>